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C9AF60-0A69-4A32-AAD4-1A2AB523C8C3}">
  <a:tblStyle styleId="{5EC9AF60-0A69-4A32-AAD4-1A2AB523C8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8f567076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8f567076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a7f79649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a7f79649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8f567076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28f567076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a1a7915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a1a7915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8f567076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8f567076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system uses the Pluto+ SDR, a third-party modded version of Adalm Pluto SDR based on AD9363, a 2x2 transceiver chip with integrated 12-bit DACs and ADCs.</a:t>
            </a:r>
            <a:endParaRPr sz="12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gain block SPF5189Z functions as a wideband power amplifier because the SDR output power level is low.</a:t>
            </a:r>
            <a:endParaRPr sz="12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microcontroller (Arduino) listens for commands via a serial port and sets the relay and transmit/receive (T/R) switch status accordingly.</a:t>
            </a:r>
            <a:endParaRPr sz="12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Times New Roman"/>
              <a:buChar char="●"/>
            </a:pPr>
            <a:r>
              <a:rPr lang="en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T/R switch HMC849 connects the filter and a</a:t>
            </a:r>
            <a:r>
              <a:rPr lang="en" sz="1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ntenna to TX1 and RX1 of Pluto+ for sharing the same antenna for transmission and reception.</a:t>
            </a:r>
            <a:endParaRPr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a7f79649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a7f79649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a1a79157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a1a79157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a7f79649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a7f79649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a7f79649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a7f79649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a7f79649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a7f79649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a7f79649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2a7f79649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a7f79649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a7f79649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a7f79649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a7f79649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a7f79649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a7f79649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a7f79649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a7f79649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a7f79649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a7f79649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a7f79649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a7f79649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8f567076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8f567076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8f56707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8f56707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upgrade candidates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8f567076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28f567076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8f56707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28f56707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a7f79649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a7f79649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8f567076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8f567076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a7f79649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2a7f79649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8f56707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8f56707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8f567076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8f567076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8f567076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8f567076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8f567076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8f567076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8f56707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8f56707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8f567076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8f567076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imes New Roman"/>
              <a:buNone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1142910" y="841860"/>
            <a:ext cx="6857700" cy="83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  <a:defRPr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●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●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isenzhang01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A Minimal Software-Defined Radio VHF/UHF/SHF Transceiver</a:t>
            </a:r>
            <a:endParaRPr sz="3600"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KD2TAI, Zhemin Zhang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hisenzhang01@gmail.com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Microwave Update 04/14/2023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Designs: </a:t>
            </a:r>
            <a:r>
              <a:rPr lang="en"/>
              <a:t>Software-Defined Radios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W7FU </a:t>
            </a:r>
            <a:r>
              <a:rPr lang="en" sz="1800">
                <a:solidFill>
                  <a:schemeClr val="dk1"/>
                </a:solidFill>
              </a:rPr>
              <a:t>Universal Microwave SSB/CW Transceiver (IF SDR)</a:t>
            </a:r>
            <a:endParaRPr sz="1800"/>
          </a:p>
        </p:txBody>
      </p:sp>
      <p:sp>
        <p:nvSpPr>
          <p:cNvPr id="121" name="Google Shape;121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G4EML </a:t>
            </a:r>
            <a:r>
              <a:rPr lang="en" sz="1800">
                <a:solidFill>
                  <a:schemeClr val="dk1"/>
                </a:solidFill>
              </a:rPr>
              <a:t>Langstone project (Full SDR)</a:t>
            </a:r>
            <a:endParaRPr sz="18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333" y="3740499"/>
            <a:ext cx="304064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b="0" l="15457" r="19783" t="10714"/>
          <a:stretch/>
        </p:blipFill>
        <p:spPr>
          <a:xfrm>
            <a:off x="5553325" y="3689912"/>
            <a:ext cx="2338724" cy="6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2500" y="1999025"/>
            <a:ext cx="2220374" cy="16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475" y="2143887"/>
            <a:ext cx="3040651" cy="146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r>
              <a:rPr lang="en"/>
              <a:t> Design</a:t>
            </a:r>
            <a:endParaRPr/>
          </a:p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 Overview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/>
              <a:t>“L</a:t>
            </a:r>
            <a:r>
              <a:rPr lang="en"/>
              <a:t>ess is more”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reduced component count and costs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improved robustness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/>
              <a:t>144 MHz to 5.7 GHz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s</a:t>
            </a:r>
            <a:r>
              <a:rPr lang="en" sz="1800"/>
              <a:t>upport mainstream amateur modes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/>
              <a:t>Dimensions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LxWxH </a:t>
            </a:r>
            <a:r>
              <a:rPr lang="en" sz="1800"/>
              <a:t>32x23x3 cm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weight </a:t>
            </a:r>
            <a:r>
              <a:rPr lang="en" sz="1800"/>
              <a:t>0.7 kg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475" y="323900"/>
            <a:ext cx="5115049" cy="43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Pluto+ SDR, AD9363: 2x2 MIMO, 12-bit DACs and ADCs.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SPF5189Z as the 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HMC849 as the T/R switch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Arduino </a:t>
            </a:r>
            <a:r>
              <a:rPr lang="en"/>
              <a:t>toggling</a:t>
            </a:r>
            <a:r>
              <a:rPr lang="en"/>
              <a:t> the switch and PA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7599" r="38538" t="35521"/>
          <a:stretch/>
        </p:blipFill>
        <p:spPr>
          <a:xfrm>
            <a:off x="4411913" y="342075"/>
            <a:ext cx="4251126" cy="43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kit </a:t>
            </a:r>
            <a:r>
              <a:rPr lang="en" sz="1800"/>
              <a:t>running on a laptop includes: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SDRangel as the interface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controller script as PTT or VOX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two-way API for T/R switching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VB-CABLE redirecting audio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WSJT-X as the modem for digital modes</a:t>
            </a:r>
            <a:endParaRPr sz="1800"/>
          </a:p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48657" l="0" r="40564" t="0"/>
          <a:stretch/>
        </p:blipFill>
        <p:spPr>
          <a:xfrm>
            <a:off x="4251425" y="925825"/>
            <a:ext cx="4571023" cy="33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Antenna and Filter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Manual filter switching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SMB connectors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Snap-on for quick rewiring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Two antennas: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 whip for 144 MHz and 432 MHz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 log periodic yagi PCB for 800 MHz - 6 GHz.</a:t>
            </a:r>
            <a:endParaRPr sz="1800"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45619" r="0" t="46865"/>
          <a:stretch/>
        </p:blipFill>
        <p:spPr>
          <a:xfrm>
            <a:off x="4714604" y="1152475"/>
            <a:ext cx="41176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38" y="304800"/>
            <a:ext cx="8154721" cy="43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88" y="316338"/>
            <a:ext cx="6404215" cy="435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628560" y="273780"/>
            <a:ext cx="7886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 Bio</a:t>
            </a:r>
            <a:endParaRPr b="0" sz="23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28558" y="1369163"/>
            <a:ext cx="3948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Hisen, KD2TAI.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Officially known as Zhemin Zhang.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pursuing a B.S. in Computer Science dual Computer and Systems Engineering, focusing on digital communication and AI technologies.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President of the W2SZ college amateur radio club at RPI. Licensed as an Amateur Extra class operator since 2022.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000" y="723844"/>
            <a:ext cx="2465400" cy="24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208975" y="2439375"/>
            <a:ext cx="28653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ZHEMIN ZHANG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isenzhang01@gmail.com</a:t>
            </a:r>
            <a:endParaRPr sz="1400"/>
          </a:p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purious Emission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</a:t>
            </a:r>
            <a:r>
              <a:rPr lang="en" sz="1900"/>
              <a:t>utput has strong odd harmonics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Filtering is necessary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Exploiting the harmonics…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to transmit on frequencies above the hardware limit (Langstone project)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 Tx_att = 10dB @ 500MHz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1st 500Mhz -1.8dBm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2nd 1GHz -51dBm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3rd 1.5GHz -11.2dBm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4th 2GHz -54dBm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5th 2.5GHz -18.6dBm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Source: </a:t>
            </a:r>
            <a:r>
              <a:rPr lang="en" sz="1400"/>
              <a:t>https://www.eevblog.com/forum/rf-microwave/adalm-pluto-sdr/msg1290682/#msg1290682</a:t>
            </a:r>
            <a:endParaRPr/>
          </a:p>
        </p:txBody>
      </p:sp>
      <p:sp>
        <p:nvSpPr>
          <p:cNvPr id="194" name="Google Shape;194;p33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</a:t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best case: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FT8 on 902 and 1296 MHz over 132 miles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CW from 432 through 3400 MHZ over 106 miles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around 100mW, the system supports decent signal quality for SSB mode up to 66 miles and CW mode over 100 miles of line-of-sight path.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2, 1, and 0 stand for good, fair, and poor communication quality.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“B” means the other station was too busy to answer.</a:t>
            </a:r>
            <a:endParaRPr/>
          </a:p>
        </p:txBody>
      </p:sp>
      <p:sp>
        <p:nvSpPr>
          <p:cNvPr id="201" name="Google Shape;201;p34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425" y="1446338"/>
            <a:ext cx="4527601" cy="24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Pluto SDR is an affordable and simple system suitable for school projects.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system has official Python, MATLAB, and Simulink support and teaching resources for STEM education.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Pluto SDR is compatible with GNU Radio, an open-source radio framework for fast prototyping.</a:t>
            </a:r>
            <a:endParaRPr/>
          </a:p>
        </p:txBody>
      </p:sp>
      <p:sp>
        <p:nvSpPr>
          <p:cNvPr id="215" name="Google Shape;215;p36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Equipment Testing</a:t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SDR's wide operating frequency and modulation support make it suitable for simple equipment testing.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can benchmark the receiving performance of a handheld transceiver (HT) and test a desktop unit's sideband output, all in one device.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SDR setups cannot replace lab-grade instruments for limited precision and accuracy.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Amateur Radio Contesting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Microwave stations are relatively rare in contests due to the high barrier of entry (equipment and knowledge).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Rover stations are common in VHF contests to activate additional bands and locations by traveling to multiple geographical grids and operating portable equipment.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proposed setup powered by a standard 5V supply is lightweight and small enough for portable operations.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35" name="Google Shape;235;p39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Upgrade</a:t>
            </a:r>
            <a:endParaRPr/>
          </a:p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GPSDO - Mini Precision GPS Reference Clock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Typical phase noise at 10MHz output:</a:t>
            </a:r>
            <a:endParaRPr/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-70 dBc/Hz at 1 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-100 dBc/Hz at 10 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-125 dBc/Hz at 100 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-145 dBc/Hz at 1 kHz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-150 dBc/Hz at 10 kHz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-153 dBc/Hz at 100 kHz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-155 dBc/Hz at 1 MHz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0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Amplifier - </a:t>
            </a:r>
            <a:r>
              <a:rPr lang="en"/>
              <a:t>TBWA2/20dB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Noise Figure @ 2GHz: 4.5 … 5 dB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4" name="Google Shape;244;p40"/>
          <p:cNvGraphicFramePr/>
          <p:nvPr/>
        </p:nvGraphicFramePr>
        <p:xfrm>
          <a:off x="4955750" y="214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{5EC9AF60-0A69-4A32-AAD4-1A2AB523C8C3}</a:tableStyleId>
              </a:tblPr>
              <a:tblGrid>
                <a:gridCol w="472525"/>
                <a:gridCol w="779000"/>
                <a:gridCol w="397750"/>
                <a:gridCol w="8089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Gain dB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Gain dB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Upgrade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dedicated software kits yields several benefits: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system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system performance 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Reduced power consumption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 Spectrum Modes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</a:t>
            </a:r>
            <a:r>
              <a:rPr lang="en" sz="1800"/>
              <a:t>etter interference rejection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Lower power density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Bandwidth on microwave bands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Legal limit: 100kHz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AFSK: 2.8kHz</a:t>
            </a:r>
            <a:endParaRPr sz="1800"/>
          </a:p>
        </p:txBody>
      </p:sp>
      <p:sp>
        <p:nvSpPr>
          <p:cNvPr id="258" name="Google Shape;258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Shannon-Hartley theorem: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457200" rtl="0" algn="l"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B - bandwidth in hertz</a:t>
            </a:r>
            <a:endParaRPr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/>
              <a:t>S, N - power in watts for received signal and noise</a:t>
            </a:r>
            <a:endParaRPr/>
          </a:p>
        </p:txBody>
      </p:sp>
      <p:pic>
        <p:nvPicPr>
          <p:cNvPr descr="{&quot;type&quot;:&quot;$$&quot;,&quot;code&quot;:&quot;$$C\\,=\\,B\\log_{2}\\left(1+\\frac{S}{N}\\right)$$&quot;,&quot;aid&quot;:null,&quot;font&quot;:{&quot;family&quot;:&quot;Times New Roman&quot;,&quot;color&quot;:&quot;#000000&quot;,&quot;size&quot;:12},&quot;id&quot;:&quot;1&quot;,&quot;backgroundColor&quot;:&quot;#ffffff&quot;,&quot;ts&quot;:1679527109328,&quot;cs&quot;:&quot;xbVFpW1b6vH0ljdaVZJvdw==&quot;,&quot;size&quot;:{&quot;width&quot;:152,&quot;height&quot;:37}}"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838" y="1682925"/>
            <a:ext cx="2208625" cy="5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2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327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082700"/>
            <a:ext cx="2808000" cy="3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Background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SDR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Existing Designs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System Design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Hardware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Software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Antenna and Filter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Evaluation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Lab Testing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Field Testing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Application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Future Work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Upgrade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New Mode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MIMO</a:t>
            </a:r>
            <a:endParaRPr sz="1300"/>
          </a:p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725" y="895575"/>
            <a:ext cx="5719501" cy="321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MIMO - Multiple Input, Multiple Output.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Improves capacity, range, and reliability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throughput in multipath channels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 steering</a:t>
            </a:r>
            <a:endParaRPr/>
          </a:p>
        </p:txBody>
      </p:sp>
      <p:sp>
        <p:nvSpPr>
          <p:cNvPr id="267" name="Google Shape;267;p43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END.</a:t>
            </a:r>
            <a:endParaRPr/>
          </a:p>
        </p:txBody>
      </p:sp>
      <p:sp>
        <p:nvSpPr>
          <p:cNvPr id="273" name="Google Shape;273;p44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Software-Defined Radio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Software-defined radio (SDR) technology is becoming increasingly popular in amateur radio due to its: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Flexibility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/>
              <a:t>A</a:t>
            </a:r>
            <a:r>
              <a:rPr lang="en" sz="1800"/>
              <a:t>ll processing are done by software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Versatility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/>
              <a:t>All modes, all bands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/>
              <a:t>Higher bandwidth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/>
              <a:t>Make no assumption about the signal</a:t>
            </a:r>
            <a:endParaRPr sz="1800"/>
          </a:p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Receiver vs. SDR Receiver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by Digi-Key Electronics with permission to reprint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125" y="1222500"/>
            <a:ext cx="5745400" cy="33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Designs</a:t>
            </a:r>
            <a:endParaRPr/>
          </a:p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400" y="480275"/>
            <a:ext cx="6647199" cy="41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Designs: </a:t>
            </a:r>
            <a:r>
              <a:rPr lang="en"/>
              <a:t>Trans</a:t>
            </a:r>
            <a:r>
              <a:rPr lang="en"/>
              <a:t>verters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current popular amateur microwave transceivers are mainly homemade with 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a commercially available (“off-the-shelf”) intermediate frequency (IF) transceiver, 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an </a:t>
            </a:r>
            <a:r>
              <a:rPr i="1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-way RF switch, connected to 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>
                <a:solidFill>
                  <a:schemeClr val="dk1"/>
                </a:solidFill>
              </a:rPr>
              <a:t>transverters working on </a:t>
            </a:r>
            <a:r>
              <a:rPr i="1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-desired bands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⇐ (transverter) ⇒ </a:t>
            </a:r>
            <a:r>
              <a:rPr lang="en">
                <a:solidFill>
                  <a:schemeClr val="dk1"/>
                </a:solidFill>
              </a:rPr>
              <a:t>microwave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RF switch activates one transverter at a time.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E.g., </a:t>
            </a:r>
            <a:r>
              <a:rPr b="1" lang="en">
                <a:solidFill>
                  <a:schemeClr val="dk1"/>
                </a:solidFill>
              </a:rPr>
              <a:t>W1GHZ </a:t>
            </a:r>
            <a:r>
              <a:rPr lang="en">
                <a:solidFill>
                  <a:schemeClr val="dk1"/>
                </a:solidFill>
              </a:rPr>
              <a:t>A four-band transverter solution for microwave rovers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921" y="1540688"/>
            <a:ext cx="4199650" cy="23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162125" y="4663225"/>
            <a:ext cx="88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Minimal Software-Defined Radio VHF/UHF/SHF Transceiver    |    KD2TAI, Zhemin Zhang    |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